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1"/>
  </p:notesMasterIdLst>
  <p:handoutMasterIdLst>
    <p:handoutMasterId r:id="rId242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507" r:id="rId60"/>
    <p:sldId id="508" r:id="rId61"/>
    <p:sldId id="494" r:id="rId62"/>
    <p:sldId id="501" r:id="rId63"/>
    <p:sldId id="498" r:id="rId64"/>
    <p:sldId id="542" r:id="rId65"/>
    <p:sldId id="303" r:id="rId66"/>
    <p:sldId id="304" r:id="rId67"/>
    <p:sldId id="474" r:id="rId68"/>
    <p:sldId id="305" r:id="rId69"/>
    <p:sldId id="650" r:id="rId70"/>
    <p:sldId id="307" r:id="rId71"/>
    <p:sldId id="308" r:id="rId72"/>
    <p:sldId id="309" r:id="rId73"/>
    <p:sldId id="310" r:id="rId74"/>
    <p:sldId id="311" r:id="rId75"/>
    <p:sldId id="443" r:id="rId76"/>
    <p:sldId id="312" r:id="rId77"/>
    <p:sldId id="513" r:id="rId78"/>
    <p:sldId id="554" r:id="rId79"/>
    <p:sldId id="313" r:id="rId80"/>
    <p:sldId id="314" r:id="rId81"/>
    <p:sldId id="633" r:id="rId82"/>
    <p:sldId id="516" r:id="rId83"/>
    <p:sldId id="315" r:id="rId84"/>
    <p:sldId id="476" r:id="rId85"/>
    <p:sldId id="582" r:id="rId86"/>
    <p:sldId id="583" r:id="rId87"/>
    <p:sldId id="577" r:id="rId88"/>
    <p:sldId id="318" r:id="rId89"/>
    <p:sldId id="514" r:id="rId90"/>
    <p:sldId id="592" r:id="rId91"/>
    <p:sldId id="319" r:id="rId92"/>
    <p:sldId id="316" r:id="rId93"/>
    <p:sldId id="317" r:id="rId94"/>
    <p:sldId id="444" r:id="rId95"/>
    <p:sldId id="320" r:id="rId96"/>
    <p:sldId id="321" r:id="rId97"/>
    <p:sldId id="499" r:id="rId98"/>
    <p:sldId id="585" r:id="rId99"/>
    <p:sldId id="586" r:id="rId100"/>
    <p:sldId id="623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597" r:id="rId163"/>
    <p:sldId id="598" r:id="rId164"/>
    <p:sldId id="599" r:id="rId165"/>
    <p:sldId id="600" r:id="rId166"/>
    <p:sldId id="601" r:id="rId167"/>
    <p:sldId id="602" r:id="rId168"/>
    <p:sldId id="603" r:id="rId169"/>
    <p:sldId id="651" r:id="rId170"/>
    <p:sldId id="604" r:id="rId171"/>
    <p:sldId id="605" r:id="rId172"/>
    <p:sldId id="606" r:id="rId173"/>
    <p:sldId id="607" r:id="rId174"/>
    <p:sldId id="608" r:id="rId175"/>
    <p:sldId id="609" r:id="rId176"/>
    <p:sldId id="387" r:id="rId177"/>
    <p:sldId id="388" r:id="rId178"/>
    <p:sldId id="389" r:id="rId179"/>
    <p:sldId id="590" r:id="rId180"/>
    <p:sldId id="465" r:id="rId181"/>
    <p:sldId id="392" r:id="rId182"/>
    <p:sldId id="591" r:id="rId183"/>
    <p:sldId id="394" r:id="rId184"/>
    <p:sldId id="395" r:id="rId185"/>
    <p:sldId id="396" r:id="rId186"/>
    <p:sldId id="397" r:id="rId187"/>
    <p:sldId id="398" r:id="rId188"/>
    <p:sldId id="478" r:id="rId189"/>
    <p:sldId id="402" r:id="rId190"/>
    <p:sldId id="466" r:id="rId191"/>
    <p:sldId id="403" r:id="rId192"/>
    <p:sldId id="404" r:id="rId193"/>
    <p:sldId id="405" r:id="rId194"/>
    <p:sldId id="408" r:id="rId195"/>
    <p:sldId id="409" r:id="rId196"/>
    <p:sldId id="410" r:id="rId197"/>
    <p:sldId id="411" r:id="rId198"/>
    <p:sldId id="413" r:id="rId199"/>
    <p:sldId id="415" r:id="rId200"/>
    <p:sldId id="416" r:id="rId201"/>
    <p:sldId id="417" r:id="rId202"/>
    <p:sldId id="418" r:id="rId203"/>
    <p:sldId id="419" r:id="rId204"/>
    <p:sldId id="420" r:id="rId205"/>
    <p:sldId id="421" r:id="rId206"/>
    <p:sldId id="645" r:id="rId207"/>
    <p:sldId id="646" r:id="rId208"/>
    <p:sldId id="647" r:id="rId209"/>
    <p:sldId id="596" r:id="rId210"/>
    <p:sldId id="637" r:id="rId211"/>
    <p:sldId id="634" r:id="rId212"/>
    <p:sldId id="635" r:id="rId213"/>
    <p:sldId id="638" r:id="rId214"/>
    <p:sldId id="639" r:id="rId215"/>
    <p:sldId id="625" r:id="rId216"/>
    <p:sldId id="626" r:id="rId217"/>
    <p:sldId id="640" r:id="rId218"/>
    <p:sldId id="627" r:id="rId219"/>
    <p:sldId id="628" r:id="rId220"/>
    <p:sldId id="641" r:id="rId221"/>
    <p:sldId id="618" r:id="rId222"/>
    <p:sldId id="619" r:id="rId223"/>
    <p:sldId id="620" r:id="rId224"/>
    <p:sldId id="621" r:id="rId225"/>
    <p:sldId id="622" r:id="rId226"/>
    <p:sldId id="610" r:id="rId227"/>
    <p:sldId id="611" r:id="rId228"/>
    <p:sldId id="612" r:id="rId229"/>
    <p:sldId id="613" r:id="rId230"/>
    <p:sldId id="614" r:id="rId231"/>
    <p:sldId id="615" r:id="rId232"/>
    <p:sldId id="616" r:id="rId233"/>
    <p:sldId id="617" r:id="rId234"/>
    <p:sldId id="643" r:id="rId235"/>
    <p:sldId id="629" r:id="rId236"/>
    <p:sldId id="630" r:id="rId237"/>
    <p:sldId id="636" r:id="rId238"/>
    <p:sldId id="523" r:id="rId239"/>
    <p:sldId id="505" r:id="rId240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623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Einführung in (Embedded) C" id="{E3FB269C-5748-45B4-A064-085A4F3038A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51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3" autoAdjust="0"/>
    <p:restoredTop sz="82624" autoAdjust="0"/>
  </p:normalViewPr>
  <p:slideViewPr>
    <p:cSldViewPr>
      <p:cViewPr>
        <p:scale>
          <a:sx n="100" d="100"/>
          <a:sy n="100" d="100"/>
        </p:scale>
        <p:origin x="1716" y="-24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commentAuthors" Target="commentAuthor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presProps" Target="pres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viewProps" Target="viewProp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heme" Target="theme/theme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png>
</file>

<file path=ppt/media/image46.png>
</file>

<file path=ppt/media/image47.jpeg>
</file>

<file path=ppt/media/image48.jpe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65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73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79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92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94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162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2065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175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nicht zur </a:t>
            </a:r>
            <a:r>
              <a:rPr lang="de-DE" err="1" smtClean="0"/>
              <a:t>Compile</a:t>
            </a:r>
            <a:r>
              <a:rPr lang="de-DE" smtClean="0"/>
              <a:t>-Zeit überprüft werden.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191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209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33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92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2018-08-16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51.xml"/><Relationship Id="rId7" Type="http://schemas.openxmlformats.org/officeDocument/2006/relationships/package" Target="../embeddings/Microsoft_Excel-Arbeitsblat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-Arbeitsblatt1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3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jpeg"/><Relationship Id="rId5" Type="http://schemas.openxmlformats.org/officeDocument/2006/relationships/image" Target="../media/image49.png"/><Relationship Id="rId4" Type="http://schemas.openxmlformats.org/officeDocument/2006/relationships/image" Target="../media/image50.png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9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9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Fragen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'int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()': 7:7: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9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dirty="0" smtClean="0"/>
              <a:t>kann innerhalb eines Konstruktors an einen anderen Konstruktor delegieren (bspw. Default-Werte übergeben)</a:t>
            </a:r>
          </a:p>
          <a:p>
            <a:pPr marL="520700" indent="-342900"/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noProof="0" dirty="0" smtClean="0"/>
              <a:t>Vor C++11: kann/muss Basisklassen 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noProof="0" dirty="0" smtClean="0"/>
              <a:t>Seit C++11: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// Aliasing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</a:t>
            </a:r>
            <a:r>
              <a:rPr lang="de-DE" altLang="de-DE" noProof="0" smtClean="0"/>
              <a:t>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/>
              <a:t>java.lang.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F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</a:t>
            </a:r>
            <a:r>
              <a:rPr lang="de-DE" noProof="0" smtClean="0"/>
              <a:t>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praktikum2018_v2.ova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</a:t>
            </a:r>
            <a:r>
              <a:rPr lang="de-DE" i="1" noProof="0" smtClean="0"/>
              <a:t>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3137001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3229225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3362468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845027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875469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5179837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5179837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5322712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605287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865509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1912278"/>
              </p:ext>
            </p:extLst>
          </p:nvPr>
        </p:nvGraphicFramePr>
        <p:xfrm>
          <a:off x="3328988" y="3376613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248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3376613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906939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761212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6084168" y="2499657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4081444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</a:t>
            </a:r>
            <a:r>
              <a:rPr lang="en-US" sz="1200" smtClean="0">
                <a:hlinkClick r:id="rId6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6605"/>
              </p:ext>
            </p:extLst>
          </p:nvPr>
        </p:nvGraphicFramePr>
        <p:xfrm>
          <a:off x="3341688" y="5184775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249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5184775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646612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&lt;SC*&gt;() 	</a:t>
            </a:r>
            <a:r>
              <a:rPr lang="de-DE" noProof="0" smtClean="0"/>
              <a:t>Umwandlung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Umwandlung 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*&gt;()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HiWi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Peripherie ansteuern</a:t>
            </a:r>
            <a:r>
              <a:rPr lang="de-DE" noProof="0" dirty="0" smtClean="0"/>
              <a:t>: lesen/schreiben, 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I/O, </a:t>
            </a:r>
            <a:r>
              <a:rPr lang="de-DE" noProof="0" dirty="0" err="1" smtClean="0"/>
              <a:t>Polling</a:t>
            </a:r>
            <a:r>
              <a:rPr lang="de-DE" noProof="0" dirty="0" smtClean="0"/>
              <a:t>, volatile 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C-</a:t>
            </a:r>
            <a:r>
              <a:rPr lang="de-DE" b="1" noProof="0" dirty="0" err="1" smtClean="0"/>
              <a:t>Standardbiblitothek</a:t>
            </a:r>
            <a:r>
              <a:rPr lang="de-DE" b="1" noProof="0" dirty="0" smtClean="0"/>
              <a:t> 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&amp; 101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1011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0011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0111</a:t>
                      </a:r>
                      <a:r>
                        <a:rPr lang="en-US" baseline="-25000" smtClean="0"/>
                        <a:t>2</a:t>
                      </a:r>
                      <a:endParaRPr lang="en-US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0100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&gt;&gt; 2 = 0001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0001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&lt;&lt; 3 = 1000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(z.B. 125) gibt es weitere Möglichkeiten, Ganzzahlliterale anzugeben</a:t>
            </a:r>
          </a:p>
          <a:p>
            <a:r>
              <a:rPr lang="de-DE" b="1" smtClean="0"/>
              <a:t>Suffixe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r>
              <a:rPr lang="de-DE" smtClean="0"/>
              <a:t>N.B. Seit C++11 kann man </a:t>
            </a:r>
            <a:r>
              <a:rPr lang="de-DE" b="1" smtClean="0"/>
              <a:t>eigene Literaltypen</a:t>
            </a:r>
            <a:r>
              <a:rPr lang="de-DE" smtClean="0"/>
              <a:t> definieren ("user literals").</a:t>
            </a:r>
            <a:endParaRPr lang="de-DE"/>
          </a:p>
          <a:p>
            <a:pPr lvl="1"/>
            <a:endParaRPr lang="en-US" b="1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206543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spezielle Befehle und einen eigenen Adressraum,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noProof="0" smtClean="0"/>
              <a:t>Vollständiger Adressraum 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Größerer Befehlssatz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Teil des Arbeitsspeichers ist "virtuell" für die Peripherie reserviert. </a:t>
            </a:r>
          </a:p>
          <a:p>
            <a:pPr lvl="1"/>
            <a:r>
              <a:rPr lang="de-DE" noProof="0" dirty="0" smtClean="0"/>
              <a:t>(+) Einheitlicher Zugriff 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465191" cy="4752999"/>
          </a:xfrm>
        </p:spPr>
        <p:txBody>
          <a:bodyPr/>
          <a:lstStyle/>
          <a:p>
            <a:r>
              <a:rPr lang="de-DE" b="1" noProof="0" dirty="0" smtClean="0"/>
              <a:t>Beispiel</a:t>
            </a:r>
            <a:r>
              <a:rPr lang="de-DE" noProof="0" dirty="0" smtClean="0"/>
              <a:t>:</a:t>
            </a:r>
          </a:p>
          <a:p>
            <a:pPr lvl="1"/>
            <a:r>
              <a:rPr lang="de-DE" noProof="0" dirty="0" smtClean="0"/>
              <a:t>Zwei Threads kommunizieren über die 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.</a:t>
            </a:r>
          </a:p>
          <a:p>
            <a:pPr lvl="1"/>
            <a:r>
              <a:rPr lang="de-DE" noProof="0" dirty="0" smtClean="0"/>
              <a:t>Der </a:t>
            </a:r>
            <a:r>
              <a:rPr lang="de-DE" b="1" noProof="0" dirty="0" smtClean="0"/>
              <a:t>Empfänger-Thread wartet </a:t>
            </a:r>
            <a:r>
              <a:rPr lang="de-DE" noProof="0" dirty="0" smtClean="0"/>
              <a:t>mit einer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darauf, dass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sich ändert ("</a:t>
            </a:r>
            <a:r>
              <a:rPr lang="de-DE" b="1" noProof="0" dirty="0" err="1" smtClean="0"/>
              <a:t>Busy</a:t>
            </a:r>
            <a:r>
              <a:rPr lang="de-DE" b="1" noProof="0" dirty="0" smtClean="0"/>
              <a:t> </a:t>
            </a:r>
            <a:r>
              <a:rPr lang="de-DE" b="1" noProof="0" smtClean="0"/>
              <a:t>Waiting</a:t>
            </a:r>
            <a:r>
              <a:rPr lang="de-DE" noProof="0" smtClean="0"/>
              <a:t>").</a:t>
            </a:r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dirty="0" smtClean="0"/>
              <a:t>Es ist </a:t>
            </a:r>
            <a:r>
              <a:rPr lang="de-DE" i="1" noProof="0" dirty="0" smtClean="0"/>
              <a:t>möglich</a:t>
            </a:r>
            <a:r>
              <a:rPr lang="de-DE" noProof="0" dirty="0" smtClean="0"/>
              <a:t>, dass der Compiler die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zu einer Endlosschleife macht, da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innerhalb von </a:t>
            </a:r>
            <a:r>
              <a:rPr lang="de-DE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receiverThread</a:t>
            </a:r>
            <a:r>
              <a:rPr lang="de-DE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nicht mehr verändert wird :</a:t>
            </a:r>
            <a:br>
              <a:rPr lang="de-DE" noProof="0" dirty="0" smtClean="0"/>
            </a:b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de-DE" sz="1800" noProof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lvl="1"/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427984" cy="4697570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kann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Die gespeicherte Adresse kann sich 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dirty="0" smtClean="0"/>
              <a:t>Manipulation von geteilten Variablen durch mehrere Threads (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noProof="0" dirty="0" smtClean="0"/>
              <a:t> Motivation)</a:t>
            </a:r>
          </a:p>
          <a:p>
            <a:pPr lvl="1"/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(</a:t>
            </a:r>
            <a:r>
              <a:rPr lang="de-DE" noProof="0" dirty="0" smtClean="0">
                <a:sym typeface="Wingdings" panose="05000000000000000000" pitchFamily="2" charset="2"/>
              </a:rPr>
              <a:t> später)</a:t>
            </a:r>
            <a:endParaRPr lang="de-DE" noProof="0" dirty="0" smtClean="0"/>
          </a:p>
          <a:p>
            <a:pPr lvl="1"/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</a:rPr>
              <a:t>Manipulation von globalen Variablen durch Interrupt Service Routinen (</a:t>
            </a:r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nicht in diesem Praktikum)</a:t>
            </a:r>
            <a:endParaRPr lang="de-DE" noProof="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4432176" y="2089423"/>
            <a:ext cx="2088232" cy="3600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Korrektes Beispiel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4321174" cy="4968875"/>
          </a:xfrm>
        </p:spPr>
        <p:txBody>
          <a:bodyPr/>
          <a:lstStyle/>
          <a:p>
            <a:r>
              <a:rPr lang="de-DE" b="1" noProof="0" dirty="0" smtClean="0"/>
              <a:t>Lösung: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noProof="0" dirty="0" smtClean="0"/>
              <a:t> als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de-DE" noProof="0" dirty="0" smtClean="0"/>
              <a:t> deklarieren.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4427984" y="1539528"/>
            <a:ext cx="4420295" cy="4858444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 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5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freien Experimentieren</a:t>
            </a:r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err="1" smtClean="0"/>
              <a:t>Buildprozess</a:t>
            </a:r>
            <a:r>
              <a:rPr lang="de-DE" altLang="de-DE" b="0" noProof="0" dirty="0"/>
              <a:t> </a:t>
            </a:r>
            <a:r>
              <a:rPr lang="de-DE" altLang="de-DE" b="0" noProof="0" dirty="0" smtClean="0"/>
              <a:t>mit </a:t>
            </a:r>
            <a:r>
              <a:rPr lang="de-DE" altLang="de-DE" b="0" noProof="0" dirty="0" err="1" smtClean="0"/>
              <a:t>Makefiles</a:t>
            </a: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Rechteck 4"/>
          <p:cNvSpPr/>
          <p:nvPr/>
        </p:nvSpPr>
        <p:spPr>
          <a:xfrm>
            <a:off x="3760040" y="4181426"/>
            <a:ext cx="4572000" cy="89383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all: main.exe</a:t>
            </a:r>
          </a:p>
          <a:p>
            <a:pPr algn="l"/>
            <a:endParaRPr lang="en-US" sz="1400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main.exe: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main.o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Cat.o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Dog.o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pt-BR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g</a:t>
            </a:r>
            <a:r>
              <a:rPr lang="pt-BR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  -o main.exe main.o Cat.o Dog.o</a:t>
            </a:r>
            <a:endParaRPr lang="en-US" sz="1400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</a:t>
            </a:r>
            <a:r>
              <a:rPr lang="de-DE" err="1" smtClean="0">
                <a:solidFill>
                  <a:schemeClr val="bg1"/>
                </a:solidFill>
              </a:rPr>
              <a:t>cast</a:t>
            </a:r>
            <a:r>
              <a:rPr lang="de-DE" smtClean="0">
                <a:solidFill>
                  <a:schemeClr val="bg1"/>
                </a:solidFill>
              </a:rPr>
              <a:t>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344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"impliziten" </a:t>
            </a:r>
            <a:r>
              <a:rPr lang="de-DE" altLang="de-DE" sz="1800" b="0"/>
              <a:t>Schnittstellen?</a:t>
            </a:r>
            <a:br>
              <a:rPr lang="de-DE" altLang="de-DE" sz="1800" b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ist </a:t>
            </a:r>
            <a:r>
              <a:rPr lang="de-DE" altLang="de-DE" sz="1800" b="0" smtClean="0"/>
              <a:t>der </a:t>
            </a:r>
            <a:r>
              <a:rPr lang="de-DE" altLang="de-DE" sz="1800" b="0"/>
              <a:t>Unterschied zwischen C++-Templates und Java-</a:t>
            </a:r>
            <a:r>
              <a:rPr lang="de-DE" altLang="de-DE" sz="1800" b="0" err="1"/>
              <a:t>Generics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3084458"/>
            <a:ext cx="3529087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200" smtClean="0">
                <a:solidFill>
                  <a:srgbClr val="7F0055"/>
                </a:solidFill>
                <a:latin typeface="Courier New" panose="02070309020205020404" pitchFamily="49" charset="0"/>
              </a:rPr>
              <a:t>#</a:t>
            </a: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include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&lt;</a:t>
            </a:r>
            <a:r>
              <a:rPr lang="en-US" sz="1200" err="1">
                <a:solidFill>
                  <a:srgbClr val="2A00FF"/>
                </a:solidFill>
                <a:latin typeface="Courier New" panose="02070309020205020404" pitchFamily="49" charset="0"/>
              </a:rPr>
              <a:t>fstream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endParaRPr lang="en-US" sz="120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de-DE" sz="1200" err="1">
                <a:latin typeface="Courier New" panose="02070309020205020404" pitchFamily="49" charset="0"/>
                <a:cs typeface="Courier New" panose="02070309020205020404" pitchFamily="49" charset="0"/>
              </a:rPr>
              <a:t>logFile.open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logfile.txt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copy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constructor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assignment operator</a:t>
            </a: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~</a:t>
            </a:r>
            <a:r>
              <a:rPr lang="en-US" sz="1200" err="1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 logFile.close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ofstream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00C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logFile</a:t>
            </a:r>
            <a:r>
              <a:rPr lang="en-US" sz="1200">
                <a:solidFill>
                  <a:srgbClr val="00000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200" kern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3923928" y="4437112"/>
            <a:ext cx="4572446" cy="360040"/>
          </a:xfrm>
          <a:prstGeom prst="wedgeRoundRectCallout">
            <a:avLst>
              <a:gd name="adj1" fmla="val -74347"/>
              <a:gd name="adj2" fmla="val -113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Default </a:t>
            </a:r>
            <a:r>
              <a:rPr lang="de-DE" err="1" smtClean="0">
                <a:solidFill>
                  <a:schemeClr val="bg1"/>
                </a:solidFill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-Konstruktor kopiert </a:t>
            </a:r>
            <a:r>
              <a:rPr lang="de-DE" i="1" err="1" smtClean="0">
                <a:solidFill>
                  <a:schemeClr val="bg1"/>
                </a:solidFill>
              </a:rPr>
              <a:t>logFile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3923928" y="4941168"/>
            <a:ext cx="4572446" cy="720080"/>
          </a:xfrm>
          <a:prstGeom prst="wedgeRoundRectCallout">
            <a:avLst>
              <a:gd name="adj1" fmla="val -75710"/>
              <a:gd name="adj2" fmla="val -8636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std::ostream </a:t>
            </a:r>
            <a:r>
              <a:rPr lang="de-DE">
                <a:solidFill>
                  <a:schemeClr val="bg1"/>
                </a:solidFill>
              </a:rPr>
              <a:t>hat </a:t>
            </a:r>
            <a:r>
              <a:rPr lang="de-DE" b="1">
                <a:solidFill>
                  <a:schemeClr val="bg1"/>
                </a:solidFill>
              </a:rPr>
              <a:t>keinen Kopierkonstruktor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8" grpId="0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573016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drei bei Bedarf automatisch, indem Felder 1:1 kopiert 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-Konstruktor).</a:t>
            </a:r>
            <a:br>
              <a:rPr lang="de-DE" b="0" kern="0" smtClean="0"/>
            </a:br>
            <a:endParaRPr lang="de-DE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Ressourcen</a:t>
            </a:r>
            <a:r>
              <a:rPr lang="de-DE" b="0" kern="0" smtClean="0"/>
              <a:t> 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freigeben.</a:t>
            </a:r>
            <a:br>
              <a:rPr lang="de-DE" b="0" kern="0" smtClean="0"/>
            </a:b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784936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</a:t>
            </a:r>
            <a:r>
              <a:rPr lang="de-DE" altLang="de-DE" sz="1800" b="0" err="1" smtClean="0"/>
              <a:t>Eclipse</a:t>
            </a:r>
            <a:r>
              <a:rPr lang="de-DE" altLang="de-DE" sz="1800" b="0" smtClean="0"/>
              <a:t>-Projekte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063717" y="3473676"/>
            <a:ext cx="6576227" cy="2965135"/>
            <a:chOff x="2063717" y="3473676"/>
            <a:chExt cx="6576227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063717" y="6109787"/>
              <a:ext cx="5172108" cy="329024"/>
            </a:xfrm>
            <a:prstGeom prst="wedgeRoundRectCallout">
              <a:avLst>
                <a:gd name="adj1" fmla="val -47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-120291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[1] Miller</a:t>
            </a:r>
            <a:r>
              <a:rPr lang="en-US" sz="1200"/>
              <a:t>, P.A. (1998), </a:t>
            </a:r>
            <a:r>
              <a:rPr lang="en-US" sz="1200" smtClean="0"/>
              <a:t>"Recursive </a:t>
            </a:r>
            <a:r>
              <a:rPr lang="en-US" sz="1200"/>
              <a:t>Make Considered Harmful</a:t>
            </a:r>
            <a:r>
              <a:rPr lang="en-US" sz="1200" smtClean="0"/>
              <a:t>," AUUGN </a:t>
            </a:r>
            <a:r>
              <a:rPr lang="en-US" sz="1200"/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alle abhängigen Dateien (</a:t>
            </a:r>
            <a:r>
              <a:rPr lang="de-DE" b="0" i="1" kern="0" smtClean="0"/>
              <a:t>#</a:t>
            </a:r>
            <a:r>
              <a:rPr lang="de-DE" b="0" i="1" kern="0" err="1" smtClean="0"/>
              <a:t>include</a:t>
            </a:r>
            <a:r>
              <a:rPr lang="de-DE" b="0" kern="0" smtClean="0"/>
              <a:t>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Funktion und Methode?</a:t>
            </a:r>
            <a:br>
              <a:rPr lang="de-DE" altLang="de-DE" sz="1800" b="0" smtClean="0"/>
            </a:b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  <a:endParaRPr lang="de-DE" altLang="de-DE" sz="1800" b="0"/>
          </a:p>
        </p:txBody>
      </p:sp>
      <p:sp>
        <p:nvSpPr>
          <p:cNvPr id="10245" name="Textfeld 5"/>
          <p:cNvSpPr txBox="1">
            <a:spLocks noChangeArrowheads="1"/>
          </p:cNvSpPr>
          <p:nvPr/>
        </p:nvSpPr>
        <p:spPr bwMode="auto">
          <a:xfrm>
            <a:off x="395288" y="3036888"/>
            <a:ext cx="4681537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</a:t>
            </a:r>
            <a:r>
              <a:rPr lang="de-DE" altLang="de-DE" sz="1800" b="0" smtClean="0"/>
              <a:t>die </a:t>
            </a:r>
            <a:r>
              <a:rPr lang="de-DE" altLang="de-DE" sz="1800" smtClean="0"/>
              <a:t>Verzeichnisstruktur</a:t>
            </a:r>
            <a:r>
              <a:rPr lang="de-DE" altLang="de-DE" sz="1800" b="0" smtClean="0"/>
              <a:t> </a:t>
            </a:r>
            <a:r>
              <a:rPr lang="de-DE" altLang="de-DE" sz="1800" b="0"/>
              <a:t>zu binden?</a:t>
            </a:r>
          </a:p>
        </p:txBody>
      </p:sp>
      <p:sp>
        <p:nvSpPr>
          <p:cNvPr id="10246" name="Textfeld 6"/>
          <p:cNvSpPr txBox="1">
            <a:spLocks noChangeArrowheads="1"/>
          </p:cNvSpPr>
          <p:nvPr/>
        </p:nvSpPr>
        <p:spPr bwMode="auto">
          <a:xfrm>
            <a:off x="395288" y="4117975"/>
            <a:ext cx="4681537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defRPr/>
            </a:pPr>
            <a:r>
              <a:rPr lang="de-DE" sz="2200" b="1" noProof="0" dirty="0" smtClean="0"/>
              <a:t>Vorlesung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rm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rmAutofit lnSpcReduction="10000"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verfügbar sein. 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oft)einbinden.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 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noProof="0" dirty="0" smtClean="0"/>
              <a:t>Beispiele: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noProof="0" dirty="0" smtClean="0"/>
              <a:t>Beispiele: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Deklaration 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dirty="0" smtClean="0"/>
              <a:t>Wenn möglich, vorzuziehen!</a:t>
            </a:r>
          </a:p>
          <a:p>
            <a:pPr marL="692150" lvl="1" indent="-342900"/>
            <a:r>
              <a:rPr lang="de-DE" noProof="0" dirty="0" smtClean="0"/>
              <a:t>Trennung erlaubt es aber, </a:t>
            </a:r>
            <a:r>
              <a:rPr lang="de-DE" b="1" noProof="0" dirty="0" smtClean="0"/>
              <a:t>zyklische Abhängigkeiten aufzubrechen</a:t>
            </a:r>
            <a:r>
              <a:rPr lang="de-DE" noProof="0" dirty="0" smtClean="0"/>
              <a:t>.</a:t>
            </a:r>
          </a:p>
          <a:p>
            <a:pPr marL="692150" lvl="1" indent="-342900"/>
            <a:r>
              <a:rPr lang="de-DE" noProof="0" dirty="0" smtClean="0"/>
              <a:t>z.B.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275856" y="6237312"/>
            <a:ext cx="586814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class-Definition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building.runSimulation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{UP, DOWN}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noProof="0" smtClean="0"/>
              <a:t>Je Bereich, nicht je Attribut oder Methode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einer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dirty="0" smtClean="0"/>
              <a:t>-Definition, für Attribute und </a:t>
            </a:r>
            <a:r>
              <a:rPr lang="de-DE" b="1" noProof="0" smtClean="0"/>
              <a:t>Methoden (= Members)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noProof="0" smtClean="0"/>
              <a:t>private 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/>
              <a:t>Funktionszeiger: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Präzedenz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520700" indent="-342900"/>
            <a:r>
              <a:rPr lang="de-DE" noProof="0" dirty="0" smtClean="0"/>
              <a:t>Beispiel: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 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Präzedenz</a:t>
            </a:r>
          </a:p>
          <a:p>
            <a:pPr marL="520700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635000" lvl="1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= *v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/>
              <a:t> </a:t>
            </a:r>
            <a:r>
              <a:rPr lang="de-DE" sz="1400" smtClean="0"/>
              <a:t>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exit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gauss(1);</a:t>
            </a:r>
          </a:p>
          <a:p>
            <a:pPr marL="342900" indent="-342900" algn="l">
              <a:buAutoNum type="arabicPlain" startAt="2"/>
            </a:pP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08228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896260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Deklaration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</a:t>
            </a:r>
            <a:r>
              <a:rPr lang="de-DE" i="1">
                <a:solidFill>
                  <a:schemeClr val="bg1"/>
                </a:solidFill>
              </a:rPr>
              <a:t>int* </a:t>
            </a:r>
            <a:r>
              <a:rPr lang="de-DE">
                <a:solidFill>
                  <a:schemeClr val="bg1"/>
                </a:solidFill>
              </a:rPr>
              <a:t>(Zeiger auf </a:t>
            </a:r>
            <a:r>
              <a:rPr lang="de-DE" i="1" smtClean="0">
                <a:solidFill>
                  <a:schemeClr val="bg1"/>
                </a:solidFill>
              </a:rPr>
              <a:t>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</a:t>
            </a:r>
            <a:r>
              <a:rPr lang="de-DE" i="1">
                <a:solidFill>
                  <a:schemeClr val="bg1"/>
                </a:solidFill>
              </a:rPr>
              <a:t>int*</a:t>
            </a:r>
            <a:r>
              <a:rPr lang="de-DE">
                <a:solidFill>
                  <a:schemeClr val="bg1"/>
                </a:solidFill>
              </a:rPr>
              <a:t>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int*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{</a:t>
            </a:r>
            <a:r>
              <a:rPr lang="de-DE" noProof="0" dirty="0" smtClean="0"/>
              <a:t>1, 1, 2, 3, 5, 8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kann…</a:t>
            </a:r>
          </a:p>
          <a:p>
            <a:pPr lvl="1"/>
            <a:r>
              <a:rPr lang="en-US" smtClean="0"/>
              <a:t>… möglicherweise aber über weitere Zeiger/Referenzen, die auf dieselbe Speicherzelle zeigen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3068960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800" b="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*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&amp;i;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3;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{1,1,2,3,5}; int *x2 = {1,1,2,3,5};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1" y="1484784"/>
            <a:ext cx="6912768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dirty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Attribut (-&gt; 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noProof="0" dirty="0" smtClean="0"/>
              <a:t>Compiler kann automatisch die Absichten des Programmierers statisch durchsetzen (es gibt einen guten Grund wieso etwas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kann viele Optimierungen durchführen 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Absicht des Programms wird für den Leser "expliziter".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noProof="0" dirty="0" smtClean="0"/>
              <a:t>Wird für Objekte und Methoden sinnvoll verallgemeinert</a:t>
            </a:r>
          </a:p>
          <a:p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2771"/>
              <a:gd name="adj2" fmla="val -2365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613694" y="5092164"/>
            <a:ext cx="2292350" cy="410206"/>
          </a:xfrm>
          <a:prstGeom prst="wedgeRoundRectCallout">
            <a:avLst>
              <a:gd name="adj1" fmla="val 65793"/>
              <a:gd name="adj2" fmla="val -27868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3694" y="5900380"/>
            <a:ext cx="2292350" cy="381876"/>
          </a:xfrm>
          <a:prstGeom prst="wedgeRoundRectCallout">
            <a:avLst>
              <a:gd name="adj1" fmla="val 68427"/>
              <a:gd name="adj2" fmla="val 1708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C++11: </a:t>
            </a:r>
            <a:r>
              <a:rPr lang="de-DE" noProof="0" dirty="0" smtClean="0"/>
              <a:t>{} als </a:t>
            </a:r>
            <a:r>
              <a:rPr lang="de-DE" noProof="0" dirty="0" err="1" smtClean="0"/>
              <a:t>Syntactic</a:t>
            </a:r>
            <a:r>
              <a:rPr lang="de-DE" noProof="0" dirty="0" smtClean="0"/>
              <a:t> Sugar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initializer_list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vereinfachte Initialisierung von Vektoren etc.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und Anonyme 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16206</Words>
  <Application>Microsoft Office PowerPoint</Application>
  <PresentationFormat>Bildschirmpräsentation (4:3)</PresentationFormat>
  <Paragraphs>4879</Paragraphs>
  <Slides>239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239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Anonyme Objekte</vt:lpstr>
      <vt:lpstr>Implizite Typkonvertierung unterbinden mit explicit</vt:lpstr>
      <vt:lpstr>Der Fluch des Most Vexing Parse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Ganzzahlliterale</vt:lpstr>
      <vt:lpstr>Memory-mapped I/O – Motivation</vt:lpstr>
      <vt:lpstr>Schlüsselwort volatile – Motivation</vt:lpstr>
      <vt:lpstr>Schlüsselwort volatile – Überblick</vt:lpstr>
      <vt:lpstr>Schlüsselwort volatile – Korrektes Beispiel</vt:lpstr>
      <vt:lpstr>Experimentierboard - Eckdaten</vt:lpstr>
      <vt:lpstr>Viel Spaß!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2449</cp:revision>
  <cp:lastPrinted>2018-04-11T06:17:22Z</cp:lastPrinted>
  <dcterms:created xsi:type="dcterms:W3CDTF">2008-08-19T13:25:11Z</dcterms:created>
  <dcterms:modified xsi:type="dcterms:W3CDTF">2018-08-16T05:54:08Z</dcterms:modified>
</cp:coreProperties>
</file>